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65" r:id="rId4"/>
    <p:sldId id="259" r:id="rId5"/>
    <p:sldId id="260" r:id="rId6"/>
    <p:sldId id="263" r:id="rId7"/>
    <p:sldId id="262" r:id="rId8"/>
    <p:sldId id="261" r:id="rId9"/>
    <p:sldId id="266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389" autoAdjust="0"/>
  </p:normalViewPr>
  <p:slideViewPr>
    <p:cSldViewPr snapToGrid="0" snapToObjects="1">
      <p:cViewPr varScale="1">
        <p:scale>
          <a:sx n="119" d="100"/>
          <a:sy n="119" d="100"/>
        </p:scale>
        <p:origin x="-22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BAE16D-42AB-BD44-9A19-5E510DA0DDF1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329301-2BB0-1345-B36D-D35B9410C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030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7" name="Shape 2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Shape 46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64" name="Shape 4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lang="en" sz="1100" b="0" i="0" u="none" strike="noStrike" cap="none" baseline="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" name="Shape 2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Data from</a:t>
            </a:r>
            <a:r>
              <a:rPr lang="en-US" baseline="0" dirty="0" smtClean="0"/>
              <a:t> </a:t>
            </a:r>
            <a:r>
              <a:rPr lang="en-US" dirty="0" smtClean="0"/>
              <a:t>NGOs,</a:t>
            </a:r>
            <a:r>
              <a:rPr lang="en-US" baseline="0" dirty="0" smtClean="0"/>
              <a:t> government agencies, and academia can be combined to detect, diagnose, report, and respond to infectious diseases outbreaks.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29301-2BB0-1345-B36D-D35B9410CBA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756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0" name="Shape 2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100" b="0" i="0" u="none" strike="noStrike" cap="none" baseline="0">
                <a:solidFill>
                  <a:schemeClr val="dk1"/>
                </a:solidFill>
              </a:rPr>
              <a:t>GRITS is a biosurveillance application intended to monitor and analyze textual data sources (such as, news articles) for information about emerging infectious diseases</a:t>
            </a:r>
            <a:r>
              <a:rPr lang="en" sz="1100">
                <a:solidFill>
                  <a:schemeClr val="dk1"/>
                </a:solidFill>
              </a:rPr>
              <a:t> using natural language processing.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4" name="Shape 3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100" b="0" i="0" u="none" strike="noStrike" cap="none" baseline="0">
                <a:solidFill>
                  <a:schemeClr val="dk1"/>
                </a:solidFill>
              </a:rPr>
              <a:t>GRITS aims to enable analysts to investigate potential threats from EID</a:t>
            </a:r>
            <a:r>
              <a:rPr lang="en" sz="1100">
                <a:solidFill>
                  <a:schemeClr val="dk1"/>
                </a:solidFill>
              </a:rPr>
              <a:t>s</a:t>
            </a:r>
            <a:r>
              <a:rPr lang="en" sz="1100" b="0" i="0" u="none" strike="noStrike" cap="none" baseline="0">
                <a:solidFill>
                  <a:schemeClr val="dk1"/>
                </a:solidFill>
              </a:rPr>
              <a:t> with greater speed.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100" b="0" i="0" u="none" strike="noStrike" cap="none" baseline="0">
                <a:solidFill>
                  <a:schemeClr val="dk1"/>
                </a:solidFill>
              </a:rPr>
              <a:t>To achieve this it automates IR tasks involved in coalescing information about ongoing outbreaks from many sources.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24" name="Shape 3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222222"/>
              </a:buClr>
              <a:buSzPct val="25000"/>
              <a:buFont typeface="Arial"/>
              <a:buNone/>
            </a:pPr>
            <a:r>
              <a:rPr lang="en" sz="1000">
                <a:solidFill>
                  <a:srgbClr val="222222"/>
                </a:solidFill>
              </a:rPr>
              <a:t>To give an overview of the analytics GRITS provides, I will begin with the </a:t>
            </a:r>
            <a:r>
              <a:rPr lang="en" sz="1000" b="0" i="0" u="none" strike="noStrike" cap="none" baseline="0">
                <a:solidFill>
                  <a:srgbClr val="222222"/>
                </a:solidFill>
              </a:rPr>
              <a:t>Diagnostic Dashboard.</a:t>
            </a:r>
          </a:p>
          <a:p>
            <a:pPr marL="0" marR="0" lvl="0" indent="0" algn="l" rtl="0">
              <a:spcBef>
                <a:spcPts val="0"/>
              </a:spcBef>
              <a:buClr>
                <a:srgbClr val="222222"/>
              </a:buClr>
              <a:buSzPct val="25000"/>
              <a:buFont typeface="Arial"/>
              <a:buNone/>
            </a:pPr>
            <a:r>
              <a:rPr lang="en" sz="1000">
                <a:solidFill>
                  <a:srgbClr val="222222"/>
                </a:solidFill>
              </a:rPr>
              <a:t>The Diagnostic Dashboard</a:t>
            </a:r>
            <a:r>
              <a:rPr lang="en" sz="1000" b="0" i="0" u="none" strike="noStrike" cap="none" baseline="0">
                <a:solidFill>
                  <a:srgbClr val="222222"/>
                </a:solidFill>
              </a:rPr>
              <a:t> is a web-interface that visualizes disease related information </a:t>
            </a:r>
            <a:r>
              <a:rPr lang="en" sz="1000">
                <a:solidFill>
                  <a:srgbClr val="222222"/>
                </a:solidFill>
              </a:rPr>
              <a:t>in</a:t>
            </a:r>
            <a:r>
              <a:rPr lang="en" sz="1000" b="0" i="0" u="none" strike="noStrike" cap="none" baseline="0">
                <a:solidFill>
                  <a:srgbClr val="222222"/>
                </a:solidFill>
              </a:rPr>
              <a:t> individual articles.</a:t>
            </a:r>
          </a:p>
          <a:p>
            <a:pPr marL="0" marR="0" lvl="0" indent="0" algn="l" rtl="0">
              <a:spcBef>
                <a:spcPts val="0"/>
              </a:spcBef>
              <a:buClr>
                <a:srgbClr val="222222"/>
              </a:buClr>
              <a:buSzPct val="25000"/>
              <a:buFont typeface="Arial"/>
              <a:buNone/>
            </a:pPr>
            <a:r>
              <a:rPr lang="en" sz="1000" b="0" i="0" u="none" strike="noStrike" cap="none" baseline="0">
                <a:solidFill>
                  <a:srgbClr val="222222"/>
                </a:solidFill>
              </a:rPr>
              <a:t>It helps with research by launching similar article searches using the extracted information.</a:t>
            </a:r>
          </a:p>
          <a:p>
            <a:pPr marL="0" marR="0" lvl="0" indent="0" algn="l" rtl="0">
              <a:spcBef>
                <a:spcPts val="0"/>
              </a:spcBef>
              <a:buClr>
                <a:srgbClr val="222222"/>
              </a:buClr>
              <a:buFont typeface="Arial"/>
              <a:buNone/>
            </a:pPr>
            <a:endParaRPr/>
          </a:p>
          <a:p>
            <a:pPr marL="0" marR="0" lvl="0" indent="0" algn="l" rtl="0">
              <a:spcBef>
                <a:spcPts val="0"/>
              </a:spcBef>
              <a:buFont typeface="Arial"/>
              <a:buNone/>
            </a:pPr>
            <a:endParaRPr sz="1000" b="0" i="0" u="none" strike="noStrike" cap="none" baseline="0">
              <a:solidFill>
                <a:srgbClr val="222222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Shape 35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3" name="Shape 3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100" b="0" i="0" u="none" strike="noStrike" cap="none" baseline="0">
                <a:solidFill>
                  <a:schemeClr val="dk1"/>
                </a:solidFill>
              </a:rPr>
              <a:t>GRITS searches articles for disease related keywords, dates, locations and case counts. These features are highlighted in an annotated article view.</a:t>
            </a:r>
          </a:p>
          <a:p>
            <a:pPr marL="0" marR="0" lvl="0" indent="0" algn="l" rtl="0">
              <a:spcBef>
                <a:spcPts val="0"/>
              </a:spcBef>
              <a:buFont typeface="Arial"/>
              <a:buNone/>
            </a:pPr>
            <a:endParaRPr sz="1100" b="0" i="0" u="none" strike="noStrike" cap="none" baseline="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Shape 36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62" name="Shape 3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100" b="0" i="0" u="none" strike="noStrike" cap="none" baseline="0">
                <a:solidFill>
                  <a:schemeClr val="dk1"/>
                </a:solidFill>
              </a:rPr>
              <a:t>The first task GRITS automates is article classification according to the </a:t>
            </a:r>
            <a:r>
              <a:rPr lang="en" sz="1100">
                <a:solidFill>
                  <a:schemeClr val="dk1"/>
                </a:solidFill>
              </a:rPr>
              <a:t>ProMED</a:t>
            </a:r>
            <a:r>
              <a:rPr lang="en" sz="1100" b="0" i="0" u="none" strike="noStrike" cap="none" baseline="0">
                <a:solidFill>
                  <a:schemeClr val="dk1"/>
                </a:solidFill>
              </a:rPr>
              <a:t> disease labels.</a:t>
            </a:r>
          </a:p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1100">
                <a:solidFill>
                  <a:schemeClr val="dk1"/>
                </a:solidFill>
              </a:rPr>
              <a:t>Classification is used to</a:t>
            </a:r>
            <a:r>
              <a:rPr lang="en" sz="1100" b="0" i="0" u="none" strike="noStrike" cap="none" baseline="0">
                <a:solidFill>
                  <a:schemeClr val="dk1"/>
                </a:solidFill>
              </a:rPr>
              <a:t> group reports and it may be able to </a:t>
            </a:r>
            <a:r>
              <a:rPr lang="en" sz="1100">
                <a:solidFill>
                  <a:schemeClr val="dk1"/>
                </a:solidFill>
              </a:rPr>
              <a:t>help users hypothesize</a:t>
            </a:r>
            <a:r>
              <a:rPr lang="en" sz="1100" b="0" i="0" u="none" strike="noStrike" cap="none" baseline="0">
                <a:solidFill>
                  <a:schemeClr val="dk1"/>
                </a:solidFill>
              </a:rPr>
              <a:t> about the causes of symptoms in articles with unknown diseases.</a:t>
            </a:r>
          </a:p>
          <a:p>
            <a:pPr marL="0" marR="0" lvl="0" indent="0" algn="l" rtl="0">
              <a:spcBef>
                <a:spcPts val="0"/>
              </a:spcBef>
              <a:buFont typeface="Arial"/>
              <a:buNone/>
            </a:pPr>
            <a:endParaRPr sz="1100" b="0" i="0" u="none" strike="noStrike" cap="none" baseline="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smtClean="0"/>
              <a:t>After outbreaks are identified, we predict </a:t>
            </a:r>
            <a:r>
              <a:rPr lang="en-US" sz="1800" dirty="0" smtClean="0"/>
              <a:t>where</a:t>
            </a:r>
            <a:r>
              <a:rPr lang="en-US" sz="1800" baseline="0" dirty="0" smtClean="0"/>
              <a:t> infected travelers are traveling via aircraft.  Darker shades represent the highest risk or most likely cities to receive infected passengers.  The arrows represent direction of travel.  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29301-2BB0-1345-B36D-D35B9410CBA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719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647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178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8579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556790" y="6333133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02025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810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134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051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948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344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979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757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117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38535-3C8E-2741-8C36-627FF4DD4FDD}" type="datetimeFigureOut">
              <a:rPr lang="en-US" smtClean="0"/>
              <a:t>11/16/15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EF8F2-131F-C04B-B21F-E005D02DB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342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8.png"/><Relationship Id="rId5" Type="http://schemas.openxmlformats.org/officeDocument/2006/relationships/image" Target="../media/image13.png"/><Relationship Id="rId6" Type="http://schemas.openxmlformats.org/officeDocument/2006/relationships/image" Target="../media/image14.jpg"/><Relationship Id="rId7" Type="http://schemas.openxmlformats.org/officeDocument/2006/relationships/image" Target="../media/image15.jp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sldNum" idx="12"/>
          </p:nvPr>
        </p:nvSpPr>
        <p:spPr>
          <a:xfrm>
            <a:off x="8556790" y="6333133"/>
            <a:ext cx="548699" cy="524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 sz="13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" sz="13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Shape 242"/>
          <p:cNvSpPr txBox="1"/>
          <p:nvPr/>
        </p:nvSpPr>
        <p:spPr>
          <a:xfrm>
            <a:off x="200005" y="281441"/>
            <a:ext cx="8741619" cy="1482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 sz="3200" b="1" dirty="0" smtClean="0">
                <a:solidFill>
                  <a:srgbClr val="205867"/>
                </a:solidFill>
                <a:latin typeface="Trebuchet MS"/>
                <a:ea typeface="Georgia"/>
                <a:cs typeface="Trebuchet MS"/>
                <a:sym typeface="Georgia"/>
              </a:rPr>
              <a:t>EcoHealth Alliance’s Technology </a:t>
            </a:r>
            <a:r>
              <a:rPr lang="en-US" sz="3200" b="1" dirty="0" smtClean="0">
                <a:solidFill>
                  <a:srgbClr val="205867"/>
                </a:solidFill>
                <a:latin typeface="Trebuchet MS"/>
                <a:ea typeface="Georgia"/>
                <a:cs typeface="Trebuchet MS"/>
                <a:sym typeface="Georgia"/>
              </a:rPr>
              <a:t>for the BSVE</a:t>
            </a:r>
            <a:endParaRPr sz="3200" b="1" dirty="0">
              <a:latin typeface="Trebuchet MS"/>
              <a:ea typeface="Georgia"/>
              <a:cs typeface="Trebuchet MS"/>
              <a:sym typeface="Georgia"/>
            </a:endParaRPr>
          </a:p>
          <a:p>
            <a:pPr rtl="0">
              <a:spcBef>
                <a:spcPts val="0"/>
              </a:spcBef>
              <a:buNone/>
            </a:pPr>
            <a:endParaRPr sz="3200" b="1" dirty="0">
              <a:latin typeface="Trebuchet MS"/>
              <a:ea typeface="Georgia"/>
              <a:cs typeface="Trebuchet MS"/>
              <a:sym typeface="Georgia"/>
            </a:endParaRPr>
          </a:p>
          <a:p>
            <a:pPr>
              <a:spcBef>
                <a:spcPts val="0"/>
              </a:spcBef>
              <a:buNone/>
            </a:pPr>
            <a:r>
              <a:rPr lang="en" sz="3200" b="1" dirty="0">
                <a:latin typeface="Trebuchet MS"/>
                <a:ea typeface="Georgia"/>
                <a:cs typeface="Trebuchet MS"/>
                <a:sym typeface="Georgia"/>
              </a:rPr>
              <a:t> </a:t>
            </a:r>
          </a:p>
        </p:txBody>
      </p:sp>
      <p:sp>
        <p:nvSpPr>
          <p:cNvPr id="243" name="Shape 243"/>
          <p:cNvSpPr txBox="1"/>
          <p:nvPr/>
        </p:nvSpPr>
        <p:spPr>
          <a:xfrm>
            <a:off x="200005" y="1088529"/>
            <a:ext cx="8905483" cy="45560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68300" rtl="0">
              <a:spcBef>
                <a:spcPts val="0"/>
              </a:spcBef>
              <a:spcAft>
                <a:spcPts val="1000"/>
              </a:spcAft>
              <a:buClr>
                <a:srgbClr val="434343"/>
              </a:buClr>
              <a:buSzPct val="100000"/>
              <a:buFont typeface="Open Sans"/>
              <a:buChar char="●"/>
            </a:pPr>
            <a:r>
              <a:rPr lang="en" sz="2200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Data fusion of multiple surveillance streams </a:t>
            </a:r>
          </a:p>
          <a:p>
            <a:pPr marL="457200" lvl="0" indent="-368300" rtl="0">
              <a:spcBef>
                <a:spcPts val="0"/>
              </a:spcBef>
              <a:spcAft>
                <a:spcPts val="1000"/>
              </a:spcAft>
              <a:buClr>
                <a:srgbClr val="434343"/>
              </a:buClr>
              <a:buSzPct val="100000"/>
              <a:buFont typeface="Open Sans"/>
              <a:buChar char="●"/>
            </a:pPr>
            <a:r>
              <a:rPr lang="en" sz="2200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Near real time </a:t>
            </a:r>
            <a:r>
              <a:rPr lang="en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processin</a:t>
            </a:r>
            <a:r>
              <a:rPr lang="en-US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g,</a:t>
            </a:r>
            <a:r>
              <a:rPr lang="en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 analytics</a:t>
            </a:r>
            <a:r>
              <a:rPr lang="en-US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, and visualization</a:t>
            </a:r>
            <a:endParaRPr lang="en" sz="2200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68300" rtl="0">
              <a:spcBef>
                <a:spcPts val="0"/>
              </a:spcBef>
              <a:spcAft>
                <a:spcPts val="1000"/>
              </a:spcAft>
              <a:buClr>
                <a:srgbClr val="434343"/>
              </a:buClr>
              <a:buSzPct val="100000"/>
              <a:buFont typeface="Open Sans"/>
              <a:buChar char="●"/>
            </a:pPr>
            <a:r>
              <a:rPr lang="en" sz="2200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Digestible &amp; intuitive visualizations </a:t>
            </a:r>
            <a:r>
              <a:rPr lang="en-US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for public </a:t>
            </a:r>
            <a:r>
              <a:rPr lang="en-US" sz="2200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h</a:t>
            </a:r>
            <a:r>
              <a:rPr lang="en-US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ealth</a:t>
            </a:r>
            <a:endParaRPr lang="en" sz="2200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68300">
              <a:spcBef>
                <a:spcPts val="0"/>
              </a:spcBef>
              <a:spcAft>
                <a:spcPts val="1000"/>
              </a:spcAft>
              <a:buClr>
                <a:srgbClr val="434343"/>
              </a:buClr>
              <a:buSzPct val="100000"/>
              <a:buFont typeface="Open Sans"/>
              <a:buChar char="●"/>
            </a:pPr>
            <a:r>
              <a:rPr lang="en-US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Enable </a:t>
            </a:r>
            <a:r>
              <a:rPr lang="en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public </a:t>
            </a:r>
            <a:r>
              <a:rPr lang="en" sz="2200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health analysts </a:t>
            </a:r>
            <a:r>
              <a:rPr lang="en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to</a:t>
            </a:r>
            <a:r>
              <a:rPr lang="en-US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 make difficult decisions quickl</a:t>
            </a:r>
            <a:r>
              <a:rPr lang="en-US" sz="2200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y</a:t>
            </a:r>
            <a:endParaRPr lang="en" sz="2200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44" name="Shape 2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6916" y="3212593"/>
            <a:ext cx="7410449" cy="46885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6113414"/>
      </p:ext>
    </p:extLst>
  </p:cSld>
  <p:clrMapOvr>
    <a:masterClrMapping/>
  </p:clrMapOvr>
  <p:transition xmlns:p14="http://schemas.microsoft.com/office/powerpoint/2010/main"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Shape 457"/>
          <p:cNvSpPr txBox="1">
            <a:spLocks noGrp="1"/>
          </p:cNvSpPr>
          <p:nvPr>
            <p:ph type="body" idx="1"/>
          </p:nvPr>
        </p:nvSpPr>
        <p:spPr>
          <a:xfrm>
            <a:off x="277495" y="1112107"/>
            <a:ext cx="8827993" cy="54557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Char char="●"/>
            </a:pPr>
            <a:r>
              <a:rPr lang="en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</a:t>
            </a:r>
            <a:r>
              <a:rPr lang="en" sz="3000" b="0" i="0" u="none" strike="noStrike" cap="none" baseline="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ntegrat</a:t>
            </a:r>
            <a:r>
              <a:rPr lang="en-US" sz="3000" b="0" i="0" u="none" strike="noStrike" cap="none" baseline="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e</a:t>
            </a:r>
            <a:r>
              <a:rPr lang="en-US" sz="3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 </a:t>
            </a:r>
            <a:r>
              <a:rPr lang="en-US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more public health data </a:t>
            </a:r>
            <a:r>
              <a:rPr lang="en-US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streams</a:t>
            </a: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Char char="●"/>
            </a:pPr>
            <a:endParaRPr lang="en-US" sz="1000" dirty="0" smtClean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  <a:rtl val="0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Char char="●"/>
            </a:pPr>
            <a:r>
              <a:rPr lang="en-US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Predict infectious disease spread over </a:t>
            </a:r>
            <a:r>
              <a:rPr lang="en-US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networks (</a:t>
            </a:r>
            <a:r>
              <a:rPr lang="en-US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livestock &amp; </a:t>
            </a:r>
            <a:r>
              <a:rPr lang="en-US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wildlife movement, cargo shipments)</a:t>
            </a:r>
          </a:p>
          <a:p>
            <a:pPr marL="381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lang="en-US" sz="10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  <a:rtl val="0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Char char="●"/>
            </a:pPr>
            <a:r>
              <a:rPr lang="en-US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Forecast diseases (animal, plant, and human</a:t>
            </a:r>
            <a:r>
              <a:rPr lang="en-US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</a:p>
          <a:p>
            <a:pPr marL="381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lang="en-US" sz="1000" dirty="0" smtClean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Char char="●"/>
            </a:pPr>
            <a:r>
              <a:rPr lang="en-US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Partner with organizations and start collecting and sharing public health data (prevention and response</a:t>
            </a:r>
            <a:r>
              <a:rPr lang="en-US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Char char="●"/>
            </a:pPr>
            <a:endParaRPr lang="en-US" sz="1000" dirty="0" smtClean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Char char="●"/>
            </a:pPr>
            <a:r>
              <a:rPr lang="en-US" sz="30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Forecast disease emergence Hotspots</a:t>
            </a:r>
            <a:endParaRPr lang="en-US" sz="3000" dirty="0" smtClean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58" name="Shape 458"/>
          <p:cNvSpPr txBox="1">
            <a:spLocks noGrp="1"/>
          </p:cNvSpPr>
          <p:nvPr>
            <p:ph type="sldNum" idx="12"/>
          </p:nvPr>
        </p:nvSpPr>
        <p:spPr>
          <a:xfrm>
            <a:off x="8556790" y="6333133"/>
            <a:ext cx="548699" cy="524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10</a:t>
            </a:fld>
            <a:endParaRPr lang="en"/>
          </a:p>
        </p:txBody>
      </p:sp>
      <p:cxnSp>
        <p:nvCxnSpPr>
          <p:cNvPr id="459" name="Shape 459"/>
          <p:cNvCxnSpPr/>
          <p:nvPr/>
        </p:nvCxnSpPr>
        <p:spPr>
          <a:xfrm rot="10800000">
            <a:off x="-1424" y="747387"/>
            <a:ext cx="9545099" cy="0"/>
          </a:xfrm>
          <a:prstGeom prst="straightConnector1">
            <a:avLst/>
          </a:prstGeom>
          <a:noFill/>
          <a:ln w="228600" cap="flat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460" name="Shape 460"/>
          <p:cNvSpPr/>
          <p:nvPr/>
        </p:nvSpPr>
        <p:spPr>
          <a:xfrm>
            <a:off x="493100" y="368200"/>
            <a:ext cx="3293099" cy="758399"/>
          </a:xfrm>
          <a:prstGeom prst="roundRect">
            <a:avLst>
              <a:gd name="adj" fmla="val 16667"/>
            </a:avLst>
          </a:prstGeom>
          <a:solidFill>
            <a:srgbClr val="43AF4E"/>
          </a:solidFill>
          <a:ln w="38100" cap="flat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461" name="Shape 461"/>
          <p:cNvSpPr txBox="1">
            <a:spLocks noGrp="1"/>
          </p:cNvSpPr>
          <p:nvPr>
            <p:ph type="title"/>
          </p:nvPr>
        </p:nvSpPr>
        <p:spPr>
          <a:xfrm>
            <a:off x="600800" y="-31192"/>
            <a:ext cx="3077700" cy="1143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3600" b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Future Work</a:t>
            </a:r>
          </a:p>
        </p:txBody>
      </p:sp>
    </p:spTree>
    <p:extLst>
      <p:ext uri="{BB962C8B-B14F-4D97-AF65-F5344CB8AC3E}">
        <p14:creationId xmlns:p14="http://schemas.microsoft.com/office/powerpoint/2010/main" val="2993650384"/>
      </p:ext>
    </p:extLst>
  </p:cSld>
  <p:clrMapOvr>
    <a:masterClrMapping/>
  </p:clrMapOvr>
  <p:transition xmlns:p14="http://schemas.microsoft.com/office/powerpoint/2010/main"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Shape 2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8562" y="314325"/>
            <a:ext cx="3997476" cy="972725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Shape 251"/>
          <p:cNvSpPr txBox="1"/>
          <p:nvPr/>
        </p:nvSpPr>
        <p:spPr>
          <a:xfrm>
            <a:off x="364625" y="1394379"/>
            <a:ext cx="4502700" cy="19680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Internet based app for the </a:t>
            </a:r>
            <a:r>
              <a:rPr lang="en" sz="2200" dirty="0" smtClean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One </a:t>
            </a:r>
            <a:r>
              <a:rPr lang="en" sz="2200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Health community to collect, share, and visualize information on human, animal, and environmental health. </a:t>
            </a:r>
          </a:p>
          <a:p>
            <a:pPr lvl="0" rtl="0">
              <a:spcBef>
                <a:spcPts val="0"/>
              </a:spcBef>
              <a:buNone/>
            </a:pPr>
            <a:endParaRPr sz="2200" dirty="0">
              <a:solidFill>
                <a:srgbClr val="434343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200" dirty="0">
              <a:solidFill>
                <a:srgbClr val="434343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200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53" name="Shape 2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25726" y="6057150"/>
            <a:ext cx="1697710" cy="506699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Shape 254"/>
          <p:cNvSpPr txBox="1"/>
          <p:nvPr/>
        </p:nvSpPr>
        <p:spPr>
          <a:xfrm>
            <a:off x="5228650" y="4335750"/>
            <a:ext cx="3643499" cy="170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Centralized web-application dedicated to the storage, display, dissemination, and discussion of the current knowledge of disease emergence. </a:t>
            </a:r>
          </a:p>
        </p:txBody>
      </p:sp>
      <p:cxnSp>
        <p:nvCxnSpPr>
          <p:cNvPr id="255" name="Shape 255"/>
          <p:cNvCxnSpPr/>
          <p:nvPr/>
        </p:nvCxnSpPr>
        <p:spPr>
          <a:xfrm>
            <a:off x="4985125" y="273600"/>
            <a:ext cx="0" cy="6310800"/>
          </a:xfrm>
          <a:prstGeom prst="straightConnector1">
            <a:avLst/>
          </a:prstGeom>
          <a:noFill/>
          <a:ln w="19050" cap="flat">
            <a:solidFill>
              <a:srgbClr val="CCCCCC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256" name="Shape 256"/>
          <p:cNvSpPr txBox="1"/>
          <p:nvPr/>
        </p:nvSpPr>
        <p:spPr>
          <a:xfrm>
            <a:off x="374950" y="3584713"/>
            <a:ext cx="1135800" cy="39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 b="1">
                <a:solidFill>
                  <a:srgbClr val="9E5424"/>
                </a:solidFill>
                <a:latin typeface="Open Sans"/>
                <a:ea typeface="Open Sans"/>
                <a:cs typeface="Open Sans"/>
                <a:sym typeface="Open Sans"/>
              </a:rPr>
              <a:t>Submit</a:t>
            </a:r>
          </a:p>
        </p:txBody>
      </p:sp>
      <p:sp>
        <p:nvSpPr>
          <p:cNvPr id="257" name="Shape 257"/>
          <p:cNvSpPr/>
          <p:nvPr/>
        </p:nvSpPr>
        <p:spPr>
          <a:xfrm>
            <a:off x="1439894" y="3674638"/>
            <a:ext cx="588599" cy="314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3C86A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258" name="Shape 2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59200" y="314324"/>
            <a:ext cx="2925375" cy="1852675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Shape 259"/>
          <p:cNvSpPr txBox="1"/>
          <p:nvPr/>
        </p:nvSpPr>
        <p:spPr>
          <a:xfrm>
            <a:off x="2096425" y="3584713"/>
            <a:ext cx="1135800" cy="39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 b="1" dirty="0">
                <a:solidFill>
                  <a:srgbClr val="9E5424"/>
                </a:solidFill>
                <a:latin typeface="Open Sans"/>
                <a:ea typeface="Open Sans"/>
                <a:cs typeface="Open Sans"/>
                <a:sym typeface="Open Sans"/>
              </a:rPr>
              <a:t>Explore</a:t>
            </a:r>
          </a:p>
        </p:txBody>
      </p:sp>
      <p:sp>
        <p:nvSpPr>
          <p:cNvPr id="260" name="Shape 260"/>
          <p:cNvSpPr txBox="1"/>
          <p:nvPr/>
        </p:nvSpPr>
        <p:spPr>
          <a:xfrm>
            <a:off x="3837375" y="3584713"/>
            <a:ext cx="1029900" cy="39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 b="1" dirty="0">
                <a:solidFill>
                  <a:srgbClr val="9E5424"/>
                </a:solidFill>
                <a:latin typeface="Open Sans"/>
                <a:ea typeface="Open Sans"/>
                <a:cs typeface="Open Sans"/>
                <a:sym typeface="Open Sans"/>
              </a:rPr>
              <a:t>Export</a:t>
            </a:r>
          </a:p>
        </p:txBody>
      </p:sp>
      <p:sp>
        <p:nvSpPr>
          <p:cNvPr id="261" name="Shape 261"/>
          <p:cNvSpPr/>
          <p:nvPr/>
        </p:nvSpPr>
        <p:spPr>
          <a:xfrm>
            <a:off x="3221225" y="3674638"/>
            <a:ext cx="588599" cy="3144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3C86A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263" name="Shape 263"/>
          <p:cNvPicPr preferRelativeResize="0"/>
          <p:nvPr/>
        </p:nvPicPr>
        <p:blipFill rotWithShape="1">
          <a:blip r:embed="rId6">
            <a:alphaModFix/>
          </a:blip>
          <a:srcRect b="28093"/>
          <a:stretch/>
        </p:blipFill>
        <p:spPr>
          <a:xfrm>
            <a:off x="5304850" y="2399564"/>
            <a:ext cx="3434076" cy="170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Screen Shot 2015-11-16 at 9.05.48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150" y="4173894"/>
            <a:ext cx="2651228" cy="2522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281124"/>
      </p:ext>
    </p:extLst>
  </p:cSld>
  <p:clrMapOvr>
    <a:masterClrMapping/>
  </p:clrMapOvr>
  <p:transition xmlns:p14="http://schemas.microsoft.com/office/powerpoint/2010/main"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96792"/>
            <a:ext cx="9144000" cy="5791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558" y="411962"/>
            <a:ext cx="90814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rebuchet MS"/>
                <a:cs typeface="Trebuchet MS"/>
              </a:rPr>
              <a:t>Combining data from multiple organizations leads to better </a:t>
            </a:r>
            <a:r>
              <a:rPr lang="en-US" sz="2800" b="1" dirty="0" smtClean="0">
                <a:latin typeface="Trebuchet MS"/>
                <a:cs typeface="Trebuchet MS"/>
              </a:rPr>
              <a:t>data, and stronger disease </a:t>
            </a:r>
            <a:r>
              <a:rPr lang="en-US" sz="2800" b="1" dirty="0" smtClean="0">
                <a:latin typeface="Trebuchet MS"/>
                <a:cs typeface="Trebuchet MS"/>
              </a:rPr>
              <a:t>detection and response</a:t>
            </a:r>
            <a:endParaRPr lang="en-US" sz="2800" b="1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911403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Shape 26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50503" y="5594978"/>
            <a:ext cx="1437458" cy="393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Shape 2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27144" y="5343796"/>
            <a:ext cx="770445" cy="770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Shape 27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1200" y="5384312"/>
            <a:ext cx="2776900" cy="709674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Shape 272"/>
          <p:cNvSpPr txBox="1">
            <a:spLocks noGrp="1"/>
          </p:cNvSpPr>
          <p:nvPr>
            <p:ph type="sldNum" idx="12"/>
          </p:nvPr>
        </p:nvSpPr>
        <p:spPr>
          <a:xfrm>
            <a:off x="8556790" y="6333133"/>
            <a:ext cx="548699" cy="524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4</a:t>
            </a:fld>
            <a:endParaRPr lang="en"/>
          </a:p>
        </p:txBody>
      </p:sp>
      <p:pic>
        <p:nvPicPr>
          <p:cNvPr id="273" name="Shape 27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06575" y="762627"/>
            <a:ext cx="3130975" cy="201284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4" name="Shape 274"/>
          <p:cNvCxnSpPr/>
          <p:nvPr/>
        </p:nvCxnSpPr>
        <p:spPr>
          <a:xfrm>
            <a:off x="-26125" y="5103697"/>
            <a:ext cx="9266700" cy="0"/>
          </a:xfrm>
          <a:prstGeom prst="straightConnector1">
            <a:avLst/>
          </a:prstGeom>
          <a:noFill/>
          <a:ln w="19050" cap="flat">
            <a:solidFill>
              <a:srgbClr val="D9D9D9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275" name="Shape 275"/>
          <p:cNvSpPr txBox="1"/>
          <p:nvPr/>
        </p:nvSpPr>
        <p:spPr>
          <a:xfrm>
            <a:off x="989450" y="3161515"/>
            <a:ext cx="7165200" cy="12513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A biosurveillance application that enables infectious disease analysts to monitor non-traditional information sources for infectious disease </a:t>
            </a:r>
            <a:r>
              <a:rPr lang="en" b="1" dirty="0" smtClean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threats</a:t>
            </a:r>
            <a:r>
              <a:rPr lang="en-US" b="1" dirty="0" smtClean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, predict disease movement, and forecast infectious disease threats</a:t>
            </a:r>
            <a:endParaRPr lang="en" b="1" dirty="0"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ctr">
              <a:lnSpc>
                <a:spcPct val="115000"/>
              </a:lnSpc>
              <a:spcBef>
                <a:spcPts val="0"/>
              </a:spcBef>
              <a:buNone/>
            </a:pPr>
            <a:endParaRPr b="1" dirty="0"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7" name="Shape 277"/>
          <p:cNvSpPr txBox="1"/>
          <p:nvPr/>
        </p:nvSpPr>
        <p:spPr>
          <a:xfrm>
            <a:off x="2582975" y="6450266"/>
            <a:ext cx="3925799" cy="39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000">
                <a:solidFill>
                  <a:srgbClr val="999999"/>
                </a:solidFill>
                <a:latin typeface="Open Sans"/>
                <a:ea typeface="Open Sans"/>
                <a:cs typeface="Open Sans"/>
                <a:sym typeface="Open Sans"/>
              </a:rPr>
              <a:t>Presenter: Nathaniel Breit &lt;breit@ecohealthalliance.org&gt;</a:t>
            </a:r>
          </a:p>
        </p:txBody>
      </p:sp>
    </p:spTree>
    <p:extLst>
      <p:ext uri="{BB962C8B-B14F-4D97-AF65-F5344CB8AC3E}">
        <p14:creationId xmlns:p14="http://schemas.microsoft.com/office/powerpoint/2010/main" val="2122267650"/>
      </p:ext>
    </p:extLst>
  </p:cSld>
  <p:clrMapOvr>
    <a:masterClrMapping/>
  </p:clrMapOvr>
  <p:transition xmlns:p14="http://schemas.microsoft.com/office/powerpoint/2010/main"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 txBox="1">
            <a:spLocks noGrp="1"/>
          </p:cNvSpPr>
          <p:nvPr>
            <p:ph type="body" idx="1"/>
          </p:nvPr>
        </p:nvSpPr>
        <p:spPr>
          <a:xfrm>
            <a:off x="457200" y="1440466"/>
            <a:ext cx="8229600" cy="807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" sz="3000" b="1" i="0" u="none" strike="noStrike" cap="none" baseline="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Near-real-time </a:t>
            </a:r>
            <a:r>
              <a:rPr lang="en" sz="3000" b="1" i="0" u="none" strike="noStrike" cap="none" baseline="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outbreak</a:t>
            </a:r>
            <a:r>
              <a:rPr lang="en-US" sz="3000" b="1" i="0" u="none" strike="noStrike" cap="none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detection</a:t>
            </a:r>
            <a:endParaRPr lang="en" sz="3000" b="1" i="0" u="none" strike="noStrike" cap="none" baseline="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6" name="Shape 296"/>
          <p:cNvSpPr txBox="1">
            <a:spLocks noGrp="1"/>
          </p:cNvSpPr>
          <p:nvPr>
            <p:ph type="sldNum" idx="12"/>
          </p:nvPr>
        </p:nvSpPr>
        <p:spPr>
          <a:xfrm>
            <a:off x="8556790" y="6333133"/>
            <a:ext cx="548699" cy="524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5</a:t>
            </a:fld>
            <a:endParaRPr lang="en"/>
          </a:p>
        </p:txBody>
      </p:sp>
      <p:cxnSp>
        <p:nvCxnSpPr>
          <p:cNvPr id="297" name="Shape 297"/>
          <p:cNvCxnSpPr/>
          <p:nvPr/>
        </p:nvCxnSpPr>
        <p:spPr>
          <a:xfrm rot="10800000">
            <a:off x="-1424" y="747387"/>
            <a:ext cx="9545099" cy="0"/>
          </a:xfrm>
          <a:prstGeom prst="straightConnector1">
            <a:avLst/>
          </a:prstGeom>
          <a:noFill/>
          <a:ln w="228600" cap="flat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298" name="Shape 298"/>
          <p:cNvSpPr/>
          <p:nvPr/>
        </p:nvSpPr>
        <p:spPr>
          <a:xfrm>
            <a:off x="493100" y="314500"/>
            <a:ext cx="3414000" cy="865500"/>
          </a:xfrm>
          <a:prstGeom prst="roundRect">
            <a:avLst>
              <a:gd name="adj" fmla="val 16667"/>
            </a:avLst>
          </a:prstGeom>
          <a:solidFill>
            <a:srgbClr val="43AF4E"/>
          </a:solidFill>
          <a:ln w="38100" cap="flat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99" name="Shape 299"/>
          <p:cNvSpPr txBox="1">
            <a:spLocks noGrp="1"/>
          </p:cNvSpPr>
          <p:nvPr>
            <p:ph type="title"/>
          </p:nvPr>
        </p:nvSpPr>
        <p:spPr>
          <a:xfrm>
            <a:off x="609600" y="460275"/>
            <a:ext cx="4171200" cy="629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" sz="3600" b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Project Goals</a:t>
            </a:r>
          </a:p>
        </p:txBody>
      </p:sp>
      <p:sp>
        <p:nvSpPr>
          <p:cNvPr id="300" name="Shape 300"/>
          <p:cNvSpPr/>
          <p:nvPr/>
        </p:nvSpPr>
        <p:spPr>
          <a:xfrm rot="5400000">
            <a:off x="4236050" y="3518616"/>
            <a:ext cx="931200" cy="1589099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D9EAD3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01" name="Shape 301"/>
          <p:cNvSpPr txBox="1"/>
          <p:nvPr/>
        </p:nvSpPr>
        <p:spPr>
          <a:xfrm>
            <a:off x="5666700" y="3307066"/>
            <a:ext cx="2890200" cy="123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 rtl="0">
              <a:spcBef>
                <a:spcPts val="0"/>
              </a:spcBef>
              <a:buNone/>
            </a:pPr>
            <a:r>
              <a:rPr lang="en" sz="3000" b="1">
                <a:solidFill>
                  <a:srgbClr val="43AF4E"/>
                </a:solidFill>
                <a:latin typeface="Open Sans"/>
                <a:ea typeface="Open Sans"/>
                <a:cs typeface="Open Sans"/>
                <a:sym typeface="Open Sans"/>
              </a:rPr>
              <a:t>Where?</a:t>
            </a:r>
          </a:p>
          <a:p>
            <a:pPr algn="ctr" rtl="0">
              <a:spcBef>
                <a:spcPts val="0"/>
              </a:spcBef>
              <a:buNone/>
            </a:pPr>
            <a:r>
              <a:rPr lang="en" sz="3000" b="1">
                <a:solidFill>
                  <a:srgbClr val="43AF4E"/>
                </a:solidFill>
                <a:latin typeface="Open Sans"/>
                <a:ea typeface="Open Sans"/>
                <a:cs typeface="Open Sans"/>
                <a:sym typeface="Open Sans"/>
              </a:rPr>
              <a:t>When?</a:t>
            </a:r>
          </a:p>
          <a:p>
            <a:pPr algn="ctr">
              <a:spcBef>
                <a:spcPts val="0"/>
              </a:spcBef>
              <a:buNone/>
            </a:pPr>
            <a:r>
              <a:rPr lang="en" sz="3000" b="1">
                <a:solidFill>
                  <a:srgbClr val="43AF4E"/>
                </a:solidFill>
                <a:latin typeface="Open Sans"/>
                <a:ea typeface="Open Sans"/>
                <a:cs typeface="Open Sans"/>
                <a:sym typeface="Open Sans"/>
              </a:rPr>
              <a:t>How?</a:t>
            </a:r>
          </a:p>
        </p:txBody>
      </p:sp>
      <p:pic>
        <p:nvPicPr>
          <p:cNvPr id="302" name="Shape 3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7674" y="5562294"/>
            <a:ext cx="548700" cy="750748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Shape 303"/>
          <p:cNvSpPr txBox="1"/>
          <p:nvPr/>
        </p:nvSpPr>
        <p:spPr>
          <a:xfrm>
            <a:off x="639150" y="5036826"/>
            <a:ext cx="2428200" cy="482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b="1">
                <a:latin typeface="Open Sans"/>
                <a:ea typeface="Open Sans"/>
                <a:cs typeface="Open Sans"/>
                <a:sym typeface="Open Sans"/>
              </a:rPr>
              <a:t>International news</a:t>
            </a:r>
          </a:p>
        </p:txBody>
      </p:sp>
      <p:grpSp>
        <p:nvGrpSpPr>
          <p:cNvPr id="304" name="Shape 304"/>
          <p:cNvGrpSpPr/>
          <p:nvPr/>
        </p:nvGrpSpPr>
        <p:grpSpPr>
          <a:xfrm>
            <a:off x="746374" y="2675722"/>
            <a:ext cx="2269904" cy="548700"/>
            <a:chOff x="746374" y="1974775"/>
            <a:chExt cx="2269904" cy="548700"/>
          </a:xfrm>
        </p:grpSpPr>
        <p:pic>
          <p:nvPicPr>
            <p:cNvPr id="305" name="Shape 30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578820" y="2052324"/>
              <a:ext cx="1437458" cy="393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6" name="Shape 30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46374" y="1974775"/>
              <a:ext cx="548700" cy="5487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07" name="Shape 307"/>
          <p:cNvGrpSpPr/>
          <p:nvPr/>
        </p:nvGrpSpPr>
        <p:grpSpPr>
          <a:xfrm>
            <a:off x="996550" y="3597858"/>
            <a:ext cx="1713399" cy="1199363"/>
            <a:chOff x="996550" y="2727100"/>
            <a:chExt cx="1713399" cy="899545"/>
          </a:xfrm>
        </p:grpSpPr>
        <p:sp>
          <p:nvSpPr>
            <p:cNvPr id="308" name="Shape 308"/>
            <p:cNvSpPr txBox="1"/>
            <p:nvPr/>
          </p:nvSpPr>
          <p:spPr>
            <a:xfrm>
              <a:off x="1202756" y="2727100"/>
              <a:ext cx="1326600" cy="3377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" b="1">
                  <a:latin typeface="Open Sans"/>
                  <a:ea typeface="Open Sans"/>
                  <a:cs typeface="Open Sans"/>
                  <a:sym typeface="Open Sans"/>
                </a:rPr>
                <a:t>Local news</a:t>
              </a:r>
            </a:p>
          </p:txBody>
        </p:sp>
        <p:grpSp>
          <p:nvGrpSpPr>
            <p:cNvPr id="309" name="Shape 309"/>
            <p:cNvGrpSpPr/>
            <p:nvPr/>
          </p:nvGrpSpPr>
          <p:grpSpPr>
            <a:xfrm>
              <a:off x="996550" y="3196629"/>
              <a:ext cx="1713399" cy="430016"/>
              <a:chOff x="1175425" y="3406091"/>
              <a:chExt cx="1713399" cy="430016"/>
            </a:xfrm>
          </p:grpSpPr>
          <p:pic>
            <p:nvPicPr>
              <p:cNvPr id="310" name="Shape 310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1175425" y="3406091"/>
                <a:ext cx="488399" cy="43001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11" name="Shape 311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>
                <a:off x="1816825" y="3406100"/>
                <a:ext cx="1071999" cy="43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2335343195"/>
      </p:ext>
    </p:extLst>
  </p:cSld>
  <p:clrMapOvr>
    <a:masterClrMapping/>
  </p:clrMapOvr>
  <p:transition xmlns:p14="http://schemas.microsoft.com/office/powerpoint/2010/main"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 txBox="1">
            <a:spLocks noGrp="1"/>
          </p:cNvSpPr>
          <p:nvPr>
            <p:ph type="sldNum" idx="12"/>
          </p:nvPr>
        </p:nvSpPr>
        <p:spPr>
          <a:xfrm>
            <a:off x="8556790" y="6333133"/>
            <a:ext cx="548699" cy="524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6</a:t>
            </a:fld>
            <a:endParaRPr lang="en"/>
          </a:p>
        </p:txBody>
      </p:sp>
      <p:cxnSp>
        <p:nvCxnSpPr>
          <p:cNvPr id="317" name="Shape 317"/>
          <p:cNvCxnSpPr/>
          <p:nvPr/>
        </p:nvCxnSpPr>
        <p:spPr>
          <a:xfrm rot="10800000">
            <a:off x="-1424" y="747387"/>
            <a:ext cx="9545099" cy="0"/>
          </a:xfrm>
          <a:prstGeom prst="straightConnector1">
            <a:avLst/>
          </a:prstGeom>
          <a:noFill/>
          <a:ln w="228600" cap="flat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318" name="Shape 318"/>
          <p:cNvSpPr/>
          <p:nvPr/>
        </p:nvSpPr>
        <p:spPr>
          <a:xfrm>
            <a:off x="493100" y="319325"/>
            <a:ext cx="5381399" cy="855899"/>
          </a:xfrm>
          <a:prstGeom prst="roundRect">
            <a:avLst>
              <a:gd name="adj" fmla="val 16667"/>
            </a:avLst>
          </a:prstGeom>
          <a:solidFill>
            <a:srgbClr val="0AA5B5"/>
          </a:solidFill>
          <a:ln w="38100" cap="flat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19" name="Shape 319"/>
          <p:cNvSpPr txBox="1">
            <a:spLocks noGrp="1"/>
          </p:cNvSpPr>
          <p:nvPr>
            <p:ph type="title"/>
          </p:nvPr>
        </p:nvSpPr>
        <p:spPr>
          <a:xfrm>
            <a:off x="609600" y="465902"/>
            <a:ext cx="5291400" cy="640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3600" b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Diagnostic Dashboard</a:t>
            </a:r>
          </a:p>
        </p:txBody>
      </p:sp>
      <p:sp>
        <p:nvSpPr>
          <p:cNvPr id="320" name="Shape 320"/>
          <p:cNvSpPr txBox="1">
            <a:spLocks noGrp="1"/>
          </p:cNvSpPr>
          <p:nvPr>
            <p:ph type="body" idx="1"/>
          </p:nvPr>
        </p:nvSpPr>
        <p:spPr>
          <a:xfrm>
            <a:off x="1717650" y="1899527"/>
            <a:ext cx="5799600" cy="3294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/>
          </a:p>
        </p:txBody>
      </p:sp>
      <p:pic>
        <p:nvPicPr>
          <p:cNvPr id="321" name="Shape 3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411122"/>
            <a:ext cx="8879846" cy="51200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7610785"/>
      </p:ext>
    </p:extLst>
  </p:cSld>
  <p:clrMapOvr>
    <a:masterClrMapping/>
  </p:clrMapOvr>
  <p:transition xmlns:p14="http://schemas.microsoft.com/office/powerpoint/2010/main"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6" name="Shape 346"/>
          <p:cNvPicPr preferRelativeResize="0"/>
          <p:nvPr/>
        </p:nvPicPr>
        <p:blipFill rotWithShape="1">
          <a:blip r:embed="rId3">
            <a:alphaModFix/>
          </a:blip>
          <a:srcRect t="18166" b="14224"/>
          <a:stretch/>
        </p:blipFill>
        <p:spPr>
          <a:xfrm>
            <a:off x="493500" y="1458649"/>
            <a:ext cx="8101301" cy="4819663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Shape 347"/>
          <p:cNvSpPr txBox="1">
            <a:spLocks noGrp="1"/>
          </p:cNvSpPr>
          <p:nvPr>
            <p:ph type="sldNum" idx="12"/>
          </p:nvPr>
        </p:nvSpPr>
        <p:spPr>
          <a:xfrm>
            <a:off x="8556790" y="6333133"/>
            <a:ext cx="548699" cy="524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7</a:t>
            </a:fld>
            <a:endParaRPr lang="en"/>
          </a:p>
        </p:txBody>
      </p:sp>
      <p:cxnSp>
        <p:nvCxnSpPr>
          <p:cNvPr id="348" name="Shape 348"/>
          <p:cNvCxnSpPr/>
          <p:nvPr/>
        </p:nvCxnSpPr>
        <p:spPr>
          <a:xfrm rot="10800000">
            <a:off x="-1424" y="747387"/>
            <a:ext cx="9545099" cy="0"/>
          </a:xfrm>
          <a:prstGeom prst="straightConnector1">
            <a:avLst/>
          </a:prstGeom>
          <a:noFill/>
          <a:ln w="228600" cap="flat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349" name="Shape 349"/>
          <p:cNvSpPr/>
          <p:nvPr/>
        </p:nvSpPr>
        <p:spPr>
          <a:xfrm>
            <a:off x="493100" y="303250"/>
            <a:ext cx="5496600" cy="888299"/>
          </a:xfrm>
          <a:prstGeom prst="roundRect">
            <a:avLst>
              <a:gd name="adj" fmla="val 16667"/>
            </a:avLst>
          </a:prstGeom>
          <a:solidFill>
            <a:srgbClr val="43AF4E"/>
          </a:solidFill>
          <a:ln w="38100" cap="flat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50" name="Shape 350"/>
          <p:cNvSpPr txBox="1">
            <a:spLocks noGrp="1"/>
          </p:cNvSpPr>
          <p:nvPr>
            <p:ph type="title"/>
          </p:nvPr>
        </p:nvSpPr>
        <p:spPr>
          <a:xfrm>
            <a:off x="609600" y="432151"/>
            <a:ext cx="5325299" cy="668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3600" b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Information Extracted</a:t>
            </a:r>
          </a:p>
        </p:txBody>
      </p:sp>
    </p:spTree>
    <p:extLst>
      <p:ext uri="{BB962C8B-B14F-4D97-AF65-F5344CB8AC3E}">
        <p14:creationId xmlns:p14="http://schemas.microsoft.com/office/powerpoint/2010/main" val="2894540706"/>
      </p:ext>
    </p:extLst>
  </p:cSld>
  <p:clrMapOvr>
    <a:masterClrMapping/>
  </p:clrMapOvr>
  <p:transition xmlns:p14="http://schemas.microsoft.com/office/powerpoint/2010/main"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Shape 355"/>
          <p:cNvSpPr txBox="1">
            <a:spLocks noGrp="1"/>
          </p:cNvSpPr>
          <p:nvPr>
            <p:ph type="sldNum" idx="12"/>
          </p:nvPr>
        </p:nvSpPr>
        <p:spPr>
          <a:xfrm>
            <a:off x="8556790" y="6333133"/>
            <a:ext cx="548699" cy="524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"/>
              <a:t>8</a:t>
            </a:fld>
            <a:endParaRPr lang="en"/>
          </a:p>
        </p:txBody>
      </p:sp>
      <p:pic>
        <p:nvPicPr>
          <p:cNvPr id="356" name="Shape 3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837" y="2335325"/>
            <a:ext cx="8726200" cy="29958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57" name="Shape 357"/>
          <p:cNvCxnSpPr/>
          <p:nvPr/>
        </p:nvCxnSpPr>
        <p:spPr>
          <a:xfrm rot="10800000">
            <a:off x="-1424" y="747387"/>
            <a:ext cx="9545099" cy="0"/>
          </a:xfrm>
          <a:prstGeom prst="straightConnector1">
            <a:avLst/>
          </a:prstGeom>
          <a:noFill/>
          <a:ln w="228600" cap="flat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358" name="Shape 358"/>
          <p:cNvSpPr/>
          <p:nvPr/>
        </p:nvSpPr>
        <p:spPr>
          <a:xfrm>
            <a:off x="493100" y="353875"/>
            <a:ext cx="3463500" cy="786900"/>
          </a:xfrm>
          <a:prstGeom prst="roundRect">
            <a:avLst>
              <a:gd name="adj" fmla="val 16667"/>
            </a:avLst>
          </a:prstGeom>
          <a:solidFill>
            <a:srgbClr val="F19F53"/>
          </a:solidFill>
          <a:ln w="38100" cap="flat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59" name="Shape 359"/>
          <p:cNvSpPr txBox="1">
            <a:spLocks noGrp="1"/>
          </p:cNvSpPr>
          <p:nvPr>
            <p:ph type="title"/>
          </p:nvPr>
        </p:nvSpPr>
        <p:spPr>
          <a:xfrm>
            <a:off x="592722" y="383725"/>
            <a:ext cx="3347100" cy="71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1" dirty="0" smtClean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Diagnosis</a:t>
            </a:r>
            <a:endParaRPr lang="en" sz="3600" b="1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628076551"/>
      </p:ext>
    </p:extLst>
  </p:cSld>
  <p:clrMapOvr>
    <a:masterClrMapping/>
  </p:clrMapOvr>
  <p:transition xmlns:p14="http://schemas.microsoft.com/office/powerpoint/2010/main"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5-10-15 at 6.10.2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76" y="1223749"/>
            <a:ext cx="7703588" cy="5469336"/>
          </a:xfrm>
          <a:prstGeom prst="rect">
            <a:avLst/>
          </a:prstGeom>
        </p:spPr>
      </p:pic>
      <p:cxnSp>
        <p:nvCxnSpPr>
          <p:cNvPr id="5" name="Shape 357"/>
          <p:cNvCxnSpPr/>
          <p:nvPr/>
        </p:nvCxnSpPr>
        <p:spPr>
          <a:xfrm flipH="1" flipV="1">
            <a:off x="0" y="747744"/>
            <a:ext cx="9308872" cy="1"/>
          </a:xfrm>
          <a:prstGeom prst="straightConnector1">
            <a:avLst/>
          </a:prstGeom>
          <a:noFill/>
          <a:ln w="228600" cap="flat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6" name="Shape 359"/>
          <p:cNvSpPr txBox="1">
            <a:spLocks/>
          </p:cNvSpPr>
          <p:nvPr/>
        </p:nvSpPr>
        <p:spPr>
          <a:xfrm>
            <a:off x="384224" y="383725"/>
            <a:ext cx="8548985" cy="711600"/>
          </a:xfrm>
          <a:prstGeom prst="rect">
            <a:avLst/>
          </a:prstGeom>
          <a:solidFill>
            <a:srgbClr val="C0504D"/>
          </a:solidFill>
          <a:ln>
            <a:noFill/>
          </a:ln>
        </p:spPr>
        <p:txBody>
          <a:bodyPr vert="horz" lIns="91425" tIns="91425" rIns="91425" bIns="91425" rtlCol="0" anchor="b" anchorCtr="0">
            <a:noAutofit/>
          </a:bodyPr>
          <a:lstStyle>
            <a:lvl1pPr algn="ctr" defTabSz="457200" rtl="0" eaLnBrk="1" latinLnBrk="0" hangingPunct="1">
              <a:spcBef>
                <a:spcPts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pPr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1" dirty="0" smtClean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Predicting Infected Passenger Travel</a:t>
            </a:r>
            <a:endParaRPr lang="en" sz="3600" b="1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304958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465</Words>
  <Application>Microsoft Macintosh PowerPoint</Application>
  <PresentationFormat>On-screen Show (4:3)</PresentationFormat>
  <Paragraphs>57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Project Goals</vt:lpstr>
      <vt:lpstr>Diagnostic Dashboard</vt:lpstr>
      <vt:lpstr>Information Extracted</vt:lpstr>
      <vt:lpstr>Diagnosis</vt:lpstr>
      <vt:lpstr>PowerPoint Presentation</vt:lpstr>
      <vt:lpstr>Future Work</vt:lpstr>
    </vt:vector>
  </TitlesOfParts>
  <Company>Ecohelth Alliance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Huff</dc:creator>
  <cp:lastModifiedBy>Andrew Huff</cp:lastModifiedBy>
  <cp:revision>16</cp:revision>
  <dcterms:created xsi:type="dcterms:W3CDTF">2015-09-04T02:22:16Z</dcterms:created>
  <dcterms:modified xsi:type="dcterms:W3CDTF">2015-11-16T16:08:19Z</dcterms:modified>
</cp:coreProperties>
</file>